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</p:sldMasterIdLst>
  <p:notesMasterIdLst>
    <p:notesMasterId r:id="rId23"/>
  </p:notesMasterIdLst>
  <p:sldIdLst>
    <p:sldId id="256" r:id="rId4"/>
    <p:sldId id="313" r:id="rId5"/>
    <p:sldId id="312" r:id="rId6"/>
    <p:sldId id="465" r:id="rId7"/>
    <p:sldId id="387" r:id="rId8"/>
    <p:sldId id="388" r:id="rId9"/>
    <p:sldId id="469" r:id="rId10"/>
    <p:sldId id="466" r:id="rId11"/>
    <p:sldId id="442" r:id="rId12"/>
    <p:sldId id="441" r:id="rId13"/>
    <p:sldId id="468" r:id="rId14"/>
    <p:sldId id="431" r:id="rId15"/>
    <p:sldId id="432" r:id="rId16"/>
    <p:sldId id="464" r:id="rId17"/>
    <p:sldId id="467" r:id="rId18"/>
    <p:sldId id="263" r:id="rId19"/>
    <p:sldId id="270" r:id="rId20"/>
    <p:sldId id="279" r:id="rId21"/>
    <p:sldId id="336" r:id="rId2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DBF1EA"/>
    <a:srgbClr val="FFE5E5"/>
    <a:srgbClr val="FFCCCC"/>
    <a:srgbClr val="333289"/>
    <a:srgbClr val="FFD944"/>
    <a:srgbClr val="310A0D"/>
    <a:srgbClr val="123C12"/>
    <a:srgbClr val="FF7C8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557" autoAdjust="0"/>
  </p:normalViewPr>
  <p:slideViewPr>
    <p:cSldViewPr snapToGrid="0">
      <p:cViewPr varScale="1">
        <p:scale>
          <a:sx n="78" d="100"/>
          <a:sy n="78" d="100"/>
        </p:scale>
        <p:origin x="87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9C56-6DAA-494A-B0B7-71F262502AD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B2F3-1DE3-42E0-A402-B4826F0D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94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43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93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36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62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33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8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17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62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64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7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9B35F583-0148-4553-964E-C48E0D09F0A7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E5E96640-AC40-4FB1-869D-32BD2614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6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80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9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hyperlink" Target="https://www.facebook.com/groups/hoc10donghanhcunggiaovientieuh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9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9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3A7158-F256-0F37-DC68-7D8AA6BFCB04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4A85AF-B5D2-9AE2-F443-FFA2E121B5BA}"/>
              </a:ext>
            </a:extLst>
          </p:cNvPr>
          <p:cNvSpPr/>
          <p:nvPr/>
        </p:nvSpPr>
        <p:spPr>
          <a:xfrm>
            <a:off x="10994960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E2DA8A9E-0953-ED8C-7BAC-84F79CDCD854}"/>
              </a:ext>
            </a:extLst>
          </p:cNvPr>
          <p:cNvSpPr txBox="1">
            <a:spLocks/>
          </p:cNvSpPr>
          <p:nvPr/>
        </p:nvSpPr>
        <p:spPr>
          <a:xfrm>
            <a:off x="0" y="1790012"/>
            <a:ext cx="12192000" cy="327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</a:t>
            </a:r>
            <a:r>
              <a:rPr lang="en-US" sz="48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29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 viết 3: Viết hướng dẫn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thực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hiện một công việc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FCA22A-FD1C-5ADB-5461-2B963FE96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AA0A74-2AAC-3A1C-7AFA-141FD1FBD5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7" b="6565"/>
          <a:stretch/>
        </p:blipFill>
        <p:spPr>
          <a:xfrm>
            <a:off x="270930" y="1828799"/>
            <a:ext cx="11650139" cy="3695701"/>
          </a:xfrm>
          <a:prstGeom prst="rect">
            <a:avLst/>
          </a:prstGeom>
        </p:spPr>
      </p:pic>
      <p:sp>
        <p:nvSpPr>
          <p:cNvPr id="6" name="Google Shape;176;p11">
            <a:extLst>
              <a:ext uri="{FF2B5EF4-FFF2-40B4-BE49-F238E27FC236}">
                <a16:creationId xmlns:a16="http://schemas.microsoft.com/office/drawing/2014/main" id="{8D29D67A-5FA6-7FFB-B053-DF9BFFC7EA50}"/>
              </a:ext>
            </a:extLst>
          </p:cNvPr>
          <p:cNvSpPr/>
          <p:nvPr/>
        </p:nvSpPr>
        <p:spPr>
          <a:xfrm>
            <a:off x="1084834" y="5649648"/>
            <a:ext cx="3277393" cy="868680"/>
          </a:xfrm>
          <a:prstGeom prst="roundRect">
            <a:avLst>
              <a:gd name="adj" fmla="val 9902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3.1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Cắm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cọc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cách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gốc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cây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khoảng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5cm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Google Shape;177;p11">
            <a:extLst>
              <a:ext uri="{FF2B5EF4-FFF2-40B4-BE49-F238E27FC236}">
                <a16:creationId xmlns:a16="http://schemas.microsoft.com/office/drawing/2014/main" id="{5DE59967-2640-5400-AD81-584A9A82246B}"/>
              </a:ext>
            </a:extLst>
          </p:cNvPr>
          <p:cNvSpPr/>
          <p:nvPr/>
        </p:nvSpPr>
        <p:spPr>
          <a:xfrm>
            <a:off x="4939499" y="5649648"/>
            <a:ext cx="2672352" cy="868680"/>
          </a:xfrm>
          <a:prstGeom prst="roundRect">
            <a:avLst>
              <a:gd name="adj" fmla="val 6718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3.2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Buộc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cọc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với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thân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cây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Google Shape;178;p11">
            <a:extLst>
              <a:ext uri="{FF2B5EF4-FFF2-40B4-BE49-F238E27FC236}">
                <a16:creationId xmlns:a16="http://schemas.microsoft.com/office/drawing/2014/main" id="{11521F84-D3B3-75AE-7D78-D311E722C02A}"/>
              </a:ext>
            </a:extLst>
          </p:cNvPr>
          <p:cNvSpPr/>
          <p:nvPr/>
        </p:nvSpPr>
        <p:spPr>
          <a:xfrm>
            <a:off x="8620922" y="5524500"/>
            <a:ext cx="2796377" cy="868680"/>
          </a:xfrm>
          <a:prstGeom prst="roundRect">
            <a:avLst>
              <a:gd name="adj" fmla="val 9902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3.3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Tưới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nước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60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chart&#10;&#10;Description automatically generated">
            <a:extLst>
              <a:ext uri="{FF2B5EF4-FFF2-40B4-BE49-F238E27FC236}">
                <a16:creationId xmlns:a16="http://schemas.microsoft.com/office/drawing/2014/main" id="{327D0CB5-69BA-A7D7-3F96-9A17BF03F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25" y="-1189703"/>
            <a:ext cx="7448549" cy="804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0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25C29F-5CE3-9357-88BB-4569E6857563}"/>
              </a:ext>
            </a:extLst>
          </p:cNvPr>
          <p:cNvGrpSpPr/>
          <p:nvPr/>
        </p:nvGrpSpPr>
        <p:grpSpPr>
          <a:xfrm>
            <a:off x="10807666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243494D0-5601-6A19-548B-8C8B9ADAB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559605-1376-2FC4-1B04-4437BFECCA4B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201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2C5D13-D4B3-9916-1D31-A29611651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93;p13">
            <a:extLst>
              <a:ext uri="{FF2B5EF4-FFF2-40B4-BE49-F238E27FC236}">
                <a16:creationId xmlns:a16="http://schemas.microsoft.com/office/drawing/2014/main" id="{CC061965-9C51-C946-B1AD-4FC6F4BB123B}"/>
              </a:ext>
            </a:extLst>
          </p:cNvPr>
          <p:cNvSpPr/>
          <p:nvPr/>
        </p:nvSpPr>
        <p:spPr>
          <a:xfrm>
            <a:off x="120242" y="2346658"/>
            <a:ext cx="4963036" cy="306108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Em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hãy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thực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hiện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yêu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cầu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sau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 Lâm dự định viết một bản hướng dẫn trồng cây hoàn toàn bằng lời nhưng mới viết được nội dung bước 2. Dựa vào bản hướng dẫn ở bài tập 2, em hãy giúp bạn hoàn thành bản hướng dẫn.</a:t>
            </a:r>
          </a:p>
        </p:txBody>
      </p:sp>
      <p:pic>
        <p:nvPicPr>
          <p:cNvPr id="2" name="Picture 1" descr="A screen shot of a chart&#10;&#10;Description automatically generated">
            <a:extLst>
              <a:ext uri="{FF2B5EF4-FFF2-40B4-BE49-F238E27FC236}">
                <a16:creationId xmlns:a16="http://schemas.microsoft.com/office/drawing/2014/main" id="{81BB21DF-346A-EBB5-E9C8-6D41D1627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432" y="-1366683"/>
            <a:ext cx="7000568" cy="804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01AC07-E80B-562E-6526-D1C97D21D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1;p14">
            <a:extLst>
              <a:ext uri="{FF2B5EF4-FFF2-40B4-BE49-F238E27FC236}">
                <a16:creationId xmlns:a16="http://schemas.microsoft.com/office/drawing/2014/main" id="{51E2C1F7-8515-16BA-2EA1-A216A9A8863A}"/>
              </a:ext>
            </a:extLst>
          </p:cNvPr>
          <p:cNvSpPr/>
          <p:nvPr/>
        </p:nvSpPr>
        <p:spPr>
          <a:xfrm>
            <a:off x="355600" y="1792145"/>
            <a:ext cx="8724900" cy="4023463"/>
          </a:xfrm>
          <a:prstGeom prst="roundRect">
            <a:avLst>
              <a:gd name="adj" fmla="val 5934"/>
            </a:avLst>
          </a:prstGeom>
          <a:solidFill>
            <a:srgbClr val="FFFFFF"/>
          </a:solidFill>
          <a:ln w="38100" cap="flat" cmpd="sng">
            <a:solidFill>
              <a:srgbClr val="5A93C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HƯỚNG DẪN TRỒNG CÂY XANH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muốn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trồng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495325" marR="0" lvl="0" indent="-49532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eriod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Chuẩn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Muốn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trồng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phải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chuẩn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bị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giống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trồng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Ngoài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ra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cần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chuẩn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bị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phân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bón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bón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lót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;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cuốc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xẻng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hố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;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;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dây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chống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tránh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bị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đổ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;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bình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tưới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tưới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nước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Google Shape;202;p14">
            <a:extLst>
              <a:ext uri="{FF2B5EF4-FFF2-40B4-BE49-F238E27FC236}">
                <a16:creationId xmlns:a16="http://schemas.microsoft.com/office/drawing/2014/main" id="{15CF69DD-FAEC-85A0-A129-17061F71AF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194800" y="2294190"/>
            <a:ext cx="2861262" cy="4560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810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605F4F-4B8D-37FA-B641-9C3C8D63E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09;p15">
            <a:extLst>
              <a:ext uri="{FF2B5EF4-FFF2-40B4-BE49-F238E27FC236}">
                <a16:creationId xmlns:a16="http://schemas.microsoft.com/office/drawing/2014/main" id="{C264BFA7-6BD9-7E6D-7DDF-5E4B2012381C}"/>
              </a:ext>
            </a:extLst>
          </p:cNvPr>
          <p:cNvSpPr/>
          <p:nvPr/>
        </p:nvSpPr>
        <p:spPr>
          <a:xfrm>
            <a:off x="323850" y="1778000"/>
            <a:ext cx="11544299" cy="4851400"/>
          </a:xfrm>
          <a:prstGeom prst="roundRect">
            <a:avLst>
              <a:gd name="adj" fmla="val 5934"/>
            </a:avLst>
          </a:prstGeom>
          <a:solidFill>
            <a:srgbClr val="FFFFFF"/>
          </a:solidFill>
          <a:ln w="38100" cap="flat" cmpd="sng">
            <a:solidFill>
              <a:srgbClr val="5A93C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HƯỚNG DẪN TRỒNG CÂY XANH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muốn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trồng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Trồng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đứng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Sau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xẻng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găng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tay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bón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Cuối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xẻng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giẫm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xung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quanh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gốc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chắc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3.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Bảo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vệ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trồng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Sau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khi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trồng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cần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cắm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cái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cách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gốc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khoảng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5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xăng-ti-mét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Tiếp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theo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dùng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dây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buộc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thân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khi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gió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không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bị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đổ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Cuối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cùng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nhớ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tưới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nước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99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5D5945-BF34-D8BE-1C11-BC491B946EC6}"/>
              </a:ext>
            </a:extLst>
          </p:cNvPr>
          <p:cNvGrpSpPr/>
          <p:nvPr/>
        </p:nvGrpSpPr>
        <p:grpSpPr>
          <a:xfrm>
            <a:off x="10807666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5112A37F-2BA0-FAD0-AFF1-042282DB7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1D56B9-179B-92B6-72C4-76ABDF621811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56;p20">
            <a:extLst>
              <a:ext uri="{FF2B5EF4-FFF2-40B4-BE49-F238E27FC236}">
                <a16:creationId xmlns:a16="http://schemas.microsoft.com/office/drawing/2014/main" id="{7B95E557-39BF-7326-A7BB-05CF427DC60C}"/>
              </a:ext>
            </a:extLst>
          </p:cNvPr>
          <p:cNvSpPr/>
          <p:nvPr/>
        </p:nvSpPr>
        <p:spPr>
          <a:xfrm>
            <a:off x="1382012" y="1965080"/>
            <a:ext cx="4406366" cy="2370664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BA94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Ôn tập kiến thức đã học</a:t>
            </a:r>
            <a:endParaRPr lang="vi-VN" sz="2400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Google Shape;657;p20">
            <a:extLst>
              <a:ext uri="{FF2B5EF4-FFF2-40B4-BE49-F238E27FC236}">
                <a16:creationId xmlns:a16="http://schemas.microsoft.com/office/drawing/2014/main" id="{793DD1C3-6BB7-C8BF-2C95-71A6ED31FCE7}"/>
              </a:ext>
            </a:extLst>
          </p:cNvPr>
          <p:cNvSpPr/>
          <p:nvPr/>
        </p:nvSpPr>
        <p:spPr>
          <a:xfrm>
            <a:off x="5931434" y="1965079"/>
            <a:ext cx="4406366" cy="2370664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BA94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Chuẩn bị Trao đổi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Em đọc sách báo</a:t>
            </a:r>
          </a:p>
        </p:txBody>
      </p:sp>
      <p:pic>
        <p:nvPicPr>
          <p:cNvPr id="9" name="Google Shape;658;p20">
            <a:extLst>
              <a:ext uri="{FF2B5EF4-FFF2-40B4-BE49-F238E27FC236}">
                <a16:creationId xmlns:a16="http://schemas.microsoft.com/office/drawing/2014/main" id="{BBD011D8-837F-4E1B-8824-D894F3125C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9738" y="4553997"/>
            <a:ext cx="5952524" cy="226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A166504-DDEE-2D48-2E46-DF9F50AFB92A}"/>
              </a:ext>
            </a:extLst>
          </p:cNvPr>
          <p:cNvGrpSpPr/>
          <p:nvPr/>
        </p:nvGrpSpPr>
        <p:grpSpPr>
          <a:xfrm>
            <a:off x="10807666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12AEAF4A-A829-16AE-2A4E-682E4DBC7F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CAF9F0-FF9C-3EE7-0E0F-A991231D78D5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407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7;p3">
            <a:extLst>
              <a:ext uri="{FF2B5EF4-FFF2-40B4-BE49-F238E27FC236}">
                <a16:creationId xmlns:a16="http://schemas.microsoft.com/office/drawing/2014/main" id="{C37A2324-7F53-CC3C-7734-10E8BC7503E1}"/>
              </a:ext>
            </a:extLst>
          </p:cNvPr>
          <p:cNvSpPr/>
          <p:nvPr/>
        </p:nvSpPr>
        <p:spPr>
          <a:xfrm flipH="1">
            <a:off x="11144469" y="961885"/>
            <a:ext cx="910427" cy="1080693"/>
          </a:xfrm>
          <a:custGeom>
            <a:avLst/>
            <a:gdLst/>
            <a:ahLst/>
            <a:cxnLst/>
            <a:rect l="l" t="t" r="r" b="b"/>
            <a:pathLst>
              <a:path w="2829600" h="3170421" extrusionOk="0">
                <a:moveTo>
                  <a:pt x="2829600" y="0"/>
                </a:moveTo>
                <a:lnTo>
                  <a:pt x="0" y="0"/>
                </a:lnTo>
                <a:lnTo>
                  <a:pt x="0" y="3170421"/>
                </a:lnTo>
                <a:lnTo>
                  <a:pt x="2829600" y="3170421"/>
                </a:lnTo>
                <a:lnTo>
                  <a:pt x="28296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oogle Shape;110;p3">
            <a:extLst>
              <a:ext uri="{FF2B5EF4-FFF2-40B4-BE49-F238E27FC236}">
                <a16:creationId xmlns:a16="http://schemas.microsoft.com/office/drawing/2014/main" id="{F204360B-D3E5-601E-96B5-6B1E96E91CB6}"/>
              </a:ext>
            </a:extLst>
          </p:cNvPr>
          <p:cNvGrpSpPr/>
          <p:nvPr/>
        </p:nvGrpSpPr>
        <p:grpSpPr>
          <a:xfrm>
            <a:off x="809253" y="2042578"/>
            <a:ext cx="10155944" cy="3917444"/>
            <a:chOff x="1437705" y="1724771"/>
            <a:chExt cx="15233916" cy="5876166"/>
          </a:xfrm>
        </p:grpSpPr>
        <p:sp>
          <p:nvSpPr>
            <p:cNvPr id="8" name="Google Shape;111;p3">
              <a:extLst>
                <a:ext uri="{FF2B5EF4-FFF2-40B4-BE49-F238E27FC236}">
                  <a16:creationId xmlns:a16="http://schemas.microsoft.com/office/drawing/2014/main" id="{02ADBDA5-457E-39B9-AEF1-BA1419F14184}"/>
                </a:ext>
              </a:extLst>
            </p:cNvPr>
            <p:cNvSpPr/>
            <p:nvPr/>
          </p:nvSpPr>
          <p:spPr>
            <a:xfrm>
              <a:off x="1437705" y="1724771"/>
              <a:ext cx="15233916" cy="5876166"/>
            </a:xfrm>
            <a:custGeom>
              <a:avLst/>
              <a:gdLst/>
              <a:ahLst/>
              <a:cxnLst/>
              <a:rect l="l" t="t" r="r" b="b"/>
              <a:pathLst>
                <a:path w="5580189" h="4443226" extrusionOk="0">
                  <a:moveTo>
                    <a:pt x="0" y="0"/>
                  </a:moveTo>
                  <a:lnTo>
                    <a:pt x="5580189" y="0"/>
                  </a:lnTo>
                  <a:lnTo>
                    <a:pt x="5580189" y="4443226"/>
                  </a:lnTo>
                  <a:lnTo>
                    <a:pt x="0" y="44432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Google Shape;112;p3">
              <a:extLst>
                <a:ext uri="{FF2B5EF4-FFF2-40B4-BE49-F238E27FC236}">
                  <a16:creationId xmlns:a16="http://schemas.microsoft.com/office/drawing/2014/main" id="{65100B64-15AB-CDF7-2696-107C65570AB0}"/>
                </a:ext>
              </a:extLst>
            </p:cNvPr>
            <p:cNvSpPr txBox="1"/>
            <p:nvPr/>
          </p:nvSpPr>
          <p:spPr>
            <a:xfrm>
              <a:off x="2890751" y="2933701"/>
              <a:ext cx="12333908" cy="31392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44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Game</a:t>
              </a:r>
              <a:endParaRPr sz="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4400" b="1" kern="0" dirty="0">
                  <a:solidFill>
                    <a:srgbClr val="C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NẾU … THÌ</a:t>
              </a:r>
              <a:endParaRPr sz="4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233B7264-7CDD-2AFF-E887-FB59ECAABADB}"/>
              </a:ext>
            </a:extLst>
          </p:cNvPr>
          <p:cNvSpPr/>
          <p:nvPr/>
        </p:nvSpPr>
        <p:spPr>
          <a:xfrm rot="-106861">
            <a:off x="31294" y="4882176"/>
            <a:ext cx="2617175" cy="2054483"/>
          </a:xfrm>
          <a:custGeom>
            <a:avLst/>
            <a:gdLst/>
            <a:ahLst/>
            <a:cxnLst/>
            <a:rect l="l" t="t" r="r" b="b"/>
            <a:pathLst>
              <a:path w="3925763" h="3081724" extrusionOk="0">
                <a:moveTo>
                  <a:pt x="0" y="0"/>
                </a:moveTo>
                <a:lnTo>
                  <a:pt x="3925763" y="0"/>
                </a:lnTo>
                <a:lnTo>
                  <a:pt x="3925763" y="3081724"/>
                </a:lnTo>
                <a:lnTo>
                  <a:pt x="0" y="30817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3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B4E57-8C5F-F14D-FF28-A2FED15D6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8;p4">
            <a:extLst>
              <a:ext uri="{FF2B5EF4-FFF2-40B4-BE49-F238E27FC236}">
                <a16:creationId xmlns:a16="http://schemas.microsoft.com/office/drawing/2014/main" id="{DEC04080-178C-F9F9-4119-052725C9B90F}"/>
              </a:ext>
            </a:extLst>
          </p:cNvPr>
          <p:cNvSpPr/>
          <p:nvPr/>
        </p:nvSpPr>
        <p:spPr>
          <a:xfrm rot="-405636" flipH="1">
            <a:off x="10473598" y="883959"/>
            <a:ext cx="1571638" cy="1052814"/>
          </a:xfrm>
          <a:custGeom>
            <a:avLst/>
            <a:gdLst/>
            <a:ahLst/>
            <a:cxnLst/>
            <a:rect l="l" t="t" r="r" b="b"/>
            <a:pathLst>
              <a:path w="4183962" h="2806741" extrusionOk="0">
                <a:moveTo>
                  <a:pt x="4183962" y="0"/>
                </a:moveTo>
                <a:lnTo>
                  <a:pt x="0" y="0"/>
                </a:lnTo>
                <a:lnTo>
                  <a:pt x="0" y="2806741"/>
                </a:lnTo>
                <a:lnTo>
                  <a:pt x="4183962" y="2806741"/>
                </a:lnTo>
                <a:lnTo>
                  <a:pt x="418396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119;p4">
            <a:extLst>
              <a:ext uri="{FF2B5EF4-FFF2-40B4-BE49-F238E27FC236}">
                <a16:creationId xmlns:a16="http://schemas.microsoft.com/office/drawing/2014/main" id="{2F60165A-9827-7B4A-6D8E-26A52AB646A2}"/>
              </a:ext>
            </a:extLst>
          </p:cNvPr>
          <p:cNvSpPr txBox="1"/>
          <p:nvPr/>
        </p:nvSpPr>
        <p:spPr>
          <a:xfrm>
            <a:off x="4044208" y="1270740"/>
            <a:ext cx="3911600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THỂ LỆ TRÒ CHƠI</a:t>
            </a:r>
            <a:endParaRPr sz="2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oogle Shape;120;p4">
            <a:extLst>
              <a:ext uri="{FF2B5EF4-FFF2-40B4-BE49-F238E27FC236}">
                <a16:creationId xmlns:a16="http://schemas.microsoft.com/office/drawing/2014/main" id="{8119C3BA-B1B6-86D2-5C12-32FEF5342F52}"/>
              </a:ext>
            </a:extLst>
          </p:cNvPr>
          <p:cNvGrpSpPr/>
          <p:nvPr/>
        </p:nvGrpSpPr>
        <p:grpSpPr>
          <a:xfrm>
            <a:off x="586859" y="3247244"/>
            <a:ext cx="2771834" cy="3484889"/>
            <a:chOff x="990600" y="3065411"/>
            <a:chExt cx="5867400" cy="6957804"/>
          </a:xfrm>
        </p:grpSpPr>
        <p:pic>
          <p:nvPicPr>
            <p:cNvPr id="11" name="Google Shape;121;p4">
              <a:extLst>
                <a:ext uri="{FF2B5EF4-FFF2-40B4-BE49-F238E27FC236}">
                  <a16:creationId xmlns:a16="http://schemas.microsoft.com/office/drawing/2014/main" id="{2C16CB4F-023E-1332-520D-75C71513A5E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0600" y="3065411"/>
              <a:ext cx="5867400" cy="63730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22;p4">
              <a:extLst>
                <a:ext uri="{FF2B5EF4-FFF2-40B4-BE49-F238E27FC236}">
                  <a16:creationId xmlns:a16="http://schemas.microsoft.com/office/drawing/2014/main" id="{5BF218D6-25F1-F45A-F358-570C145C1AF8}"/>
                </a:ext>
              </a:extLst>
            </p:cNvPr>
            <p:cNvSpPr/>
            <p:nvPr/>
          </p:nvSpPr>
          <p:spPr>
            <a:xfrm>
              <a:off x="1960140" y="8853621"/>
              <a:ext cx="3928320" cy="1169594"/>
            </a:xfrm>
            <a:prstGeom prst="roundRect">
              <a:avLst>
                <a:gd name="adj" fmla="val 9889"/>
              </a:avLst>
            </a:prstGeom>
            <a:solidFill>
              <a:schemeClr val="lt1"/>
            </a:solidFill>
            <a:ln w="38100" cap="flat" cmpd="sng">
              <a:solidFill>
                <a:srgbClr val="5A93C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/>
              <a:r>
                <a:rPr lang="en-US" sz="2400" b="1" dirty="0" err="1">
                  <a:solidFill>
                    <a:schemeClr val="dk1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400" b="1" dirty="0">
                  <a:solidFill>
                    <a:schemeClr val="dk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chemeClr val="dk1"/>
                  </a:solidFill>
                  <a:latin typeface="UTM Avo" panose="02040603050506020204" pitchFamily="18" charset="0"/>
                </a:rPr>
                <a:t>nam</a:t>
              </a:r>
              <a:endParaRPr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23;p4">
            <a:extLst>
              <a:ext uri="{FF2B5EF4-FFF2-40B4-BE49-F238E27FC236}">
                <a16:creationId xmlns:a16="http://schemas.microsoft.com/office/drawing/2014/main" id="{DE73B0C2-1E65-7E11-18E6-E73122AC313F}"/>
              </a:ext>
            </a:extLst>
          </p:cNvPr>
          <p:cNvGrpSpPr/>
          <p:nvPr/>
        </p:nvGrpSpPr>
        <p:grpSpPr>
          <a:xfrm>
            <a:off x="3660523" y="3622083"/>
            <a:ext cx="2478359" cy="3110050"/>
            <a:chOff x="11334134" y="3065411"/>
            <a:chExt cx="6039466" cy="6957804"/>
          </a:xfrm>
        </p:grpSpPr>
        <p:pic>
          <p:nvPicPr>
            <p:cNvPr id="14" name="Google Shape;124;p4">
              <a:extLst>
                <a:ext uri="{FF2B5EF4-FFF2-40B4-BE49-F238E27FC236}">
                  <a16:creationId xmlns:a16="http://schemas.microsoft.com/office/drawing/2014/main" id="{AF378DD6-396C-1883-BAC9-6F3BA58FB9F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334134" y="3065411"/>
              <a:ext cx="6039466" cy="63730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25;p4">
              <a:extLst>
                <a:ext uri="{FF2B5EF4-FFF2-40B4-BE49-F238E27FC236}">
                  <a16:creationId xmlns:a16="http://schemas.microsoft.com/office/drawing/2014/main" id="{854333A7-8E91-03BC-1471-0D6A2CD28772}"/>
                </a:ext>
              </a:extLst>
            </p:cNvPr>
            <p:cNvSpPr/>
            <p:nvPr/>
          </p:nvSpPr>
          <p:spPr>
            <a:xfrm>
              <a:off x="12389707" y="8853621"/>
              <a:ext cx="3928320" cy="1169594"/>
            </a:xfrm>
            <a:prstGeom prst="roundRect">
              <a:avLst>
                <a:gd name="adj" fmla="val 9889"/>
              </a:avLst>
            </a:prstGeom>
            <a:solidFill>
              <a:schemeClr val="lt1"/>
            </a:solidFill>
            <a:ln w="38100" cap="flat" cmpd="sng">
              <a:solidFill>
                <a:srgbClr val="5A93C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/>
              <a:r>
                <a:rPr lang="en-US" sz="2400" b="1" dirty="0" err="1">
                  <a:solidFill>
                    <a:schemeClr val="dk1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400" b="1" dirty="0">
                  <a:solidFill>
                    <a:schemeClr val="dk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chemeClr val="dk1"/>
                  </a:solidFill>
                  <a:latin typeface="UTM Avo" panose="02040603050506020204" pitchFamily="18" charset="0"/>
                </a:rPr>
                <a:t>nữ</a:t>
              </a:r>
              <a:endParaRPr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Google Shape;126;p4">
            <a:extLst>
              <a:ext uri="{FF2B5EF4-FFF2-40B4-BE49-F238E27FC236}">
                <a16:creationId xmlns:a16="http://schemas.microsoft.com/office/drawing/2014/main" id="{0D2C5E4D-9AED-248A-6F01-849D32E587DF}"/>
              </a:ext>
            </a:extLst>
          </p:cNvPr>
          <p:cNvSpPr/>
          <p:nvPr/>
        </p:nvSpPr>
        <p:spPr>
          <a:xfrm>
            <a:off x="28978" y="2405528"/>
            <a:ext cx="1943798" cy="868998"/>
          </a:xfrm>
          <a:prstGeom prst="wedgeEllipseCallout">
            <a:avLst>
              <a:gd name="adj1" fmla="val 35647"/>
              <a:gd name="adj2" fmla="val 62500"/>
            </a:avLst>
          </a:prstGeom>
          <a:solidFill>
            <a:schemeClr val="lt1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>
                <a:solidFill>
                  <a:schemeClr val="dk1"/>
                </a:solidFill>
                <a:latin typeface="UTM Avo" panose="02040603050506020204" pitchFamily="18" charset="0"/>
              </a:rPr>
              <a:t>“</a:t>
            </a:r>
            <a:r>
              <a:rPr lang="en-US" sz="2400" i="1" dirty="0" err="1">
                <a:solidFill>
                  <a:schemeClr val="dk1"/>
                </a:solidFill>
                <a:latin typeface="UTM Avo" panose="02040603050506020204" pitchFamily="18" charset="0"/>
              </a:rPr>
              <a:t>Nếu</a:t>
            </a:r>
            <a:r>
              <a:rPr lang="en-US" sz="2400" i="1" dirty="0">
                <a:solidFill>
                  <a:schemeClr val="dk1"/>
                </a:solidFill>
                <a:latin typeface="UTM Avo" panose="02040603050506020204" pitchFamily="18" charset="0"/>
              </a:rPr>
              <a:t>…”</a:t>
            </a:r>
            <a:endParaRPr sz="2400" i="1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Google Shape;127;p4">
            <a:extLst>
              <a:ext uri="{FF2B5EF4-FFF2-40B4-BE49-F238E27FC236}">
                <a16:creationId xmlns:a16="http://schemas.microsoft.com/office/drawing/2014/main" id="{5399642D-9E96-0344-1B27-165D8A48B549}"/>
              </a:ext>
            </a:extLst>
          </p:cNvPr>
          <p:cNvSpPr/>
          <p:nvPr/>
        </p:nvSpPr>
        <p:spPr>
          <a:xfrm>
            <a:off x="4920531" y="2783154"/>
            <a:ext cx="1938278" cy="838929"/>
          </a:xfrm>
          <a:prstGeom prst="wedgeEllipseCallout">
            <a:avLst>
              <a:gd name="adj1" fmla="val -54876"/>
              <a:gd name="adj2" fmla="val 45000"/>
            </a:avLst>
          </a:prstGeom>
          <a:solidFill>
            <a:schemeClr val="lt1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>
                <a:solidFill>
                  <a:schemeClr val="dk1"/>
                </a:solidFill>
                <a:latin typeface="UTM Avo" panose="02040603050506020204" pitchFamily="18" charset="0"/>
              </a:rPr>
              <a:t>“</a:t>
            </a:r>
            <a:r>
              <a:rPr lang="en-US" sz="2400" i="1" dirty="0" err="1">
                <a:solidFill>
                  <a:schemeClr val="dk1"/>
                </a:solidFill>
                <a:latin typeface="UTM Avo" panose="02040603050506020204" pitchFamily="18" charset="0"/>
              </a:rPr>
              <a:t>Thì</a:t>
            </a:r>
            <a:r>
              <a:rPr lang="en-US" sz="2400" i="1" dirty="0">
                <a:solidFill>
                  <a:schemeClr val="dk1"/>
                </a:solidFill>
                <a:latin typeface="UTM Avo" panose="02040603050506020204" pitchFamily="18" charset="0"/>
              </a:rPr>
              <a:t>…”</a:t>
            </a:r>
            <a:endParaRPr sz="2400" i="1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Google Shape;128;p4">
            <a:extLst>
              <a:ext uri="{FF2B5EF4-FFF2-40B4-BE49-F238E27FC236}">
                <a16:creationId xmlns:a16="http://schemas.microsoft.com/office/drawing/2014/main" id="{053E2C80-A52F-C3B9-4103-EE2DC14463E1}"/>
              </a:ext>
            </a:extLst>
          </p:cNvPr>
          <p:cNvSpPr txBox="1"/>
          <p:nvPr/>
        </p:nvSpPr>
        <p:spPr>
          <a:xfrm>
            <a:off x="6858809" y="2025621"/>
            <a:ext cx="5396142" cy="390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marL="304815" indent="-287881">
              <a:lnSpc>
                <a:spcPct val="150000"/>
              </a:lnSpc>
              <a:buClr>
                <a:schemeClr val="dk1"/>
              </a:buClr>
              <a:buSzPct val="100000"/>
              <a:buFont typeface="Calibri"/>
              <a:buChar char="-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Một đội đưa ra vế “Nếu…” (Các điều kiện/nguyên nhân ảnh hưởng đến quá trình phát triển của </a:t>
            </a:r>
            <a:r>
              <a:rPr lang="vi-VN" sz="200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cây)</a:t>
            </a:r>
            <a:r>
              <a:rPr lang="en-US" sz="200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</a:t>
            </a:r>
            <a:endParaRPr lang="vi-VN" sz="2000" dirty="0">
              <a:solidFill>
                <a:schemeClr val="dk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  <a:p>
            <a:pPr marL="304815" indent="-287881">
              <a:lnSpc>
                <a:spcPct val="150000"/>
              </a:lnSpc>
              <a:buClr>
                <a:schemeClr val="dk1"/>
              </a:buClr>
              <a:buSzPct val="100000"/>
              <a:buFont typeface="Calibri"/>
              <a:buChar char="-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Đội còn lại đưa ra vế “Thì…” (Kết quả của vế “</a:t>
            </a:r>
            <a:r>
              <a:rPr lang="vi-VN" sz="200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Nếu…”)</a:t>
            </a:r>
            <a:r>
              <a:rPr lang="en-US" sz="200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</a:t>
            </a:r>
            <a:endParaRPr lang="vi-VN" sz="2000" dirty="0">
              <a:solidFill>
                <a:schemeClr val="dk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  <a:p>
            <a:pPr marL="304815" indent="-287881">
              <a:lnSpc>
                <a:spcPct val="150000"/>
              </a:lnSpc>
              <a:buClr>
                <a:schemeClr val="dk1"/>
              </a:buClr>
              <a:buSzPct val="100000"/>
              <a:buFont typeface="Calibri"/>
              <a:buChar char="-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Ví dụ:</a:t>
            </a:r>
          </a:p>
          <a:p>
            <a:pPr marL="359834" indent="-342900">
              <a:lnSpc>
                <a:spcPct val="150000"/>
              </a:lnSpc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Nếu có đủ ánh sáng.</a:t>
            </a:r>
          </a:p>
          <a:p>
            <a:pPr marL="359834" indent="-342900">
              <a:lnSpc>
                <a:spcPct val="150000"/>
              </a:lnSpc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Thì cây sẽ phát triển bình thường.</a:t>
            </a:r>
          </a:p>
        </p:txBody>
      </p:sp>
    </p:spTree>
    <p:extLst>
      <p:ext uri="{BB962C8B-B14F-4D97-AF65-F5344CB8AC3E}">
        <p14:creationId xmlns:p14="http://schemas.microsoft.com/office/powerpoint/2010/main" val="264113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7F81EC8-E7C9-E5B7-623C-DA10DFB58390}"/>
              </a:ext>
            </a:extLst>
          </p:cNvPr>
          <p:cNvGrpSpPr/>
          <p:nvPr/>
        </p:nvGrpSpPr>
        <p:grpSpPr>
          <a:xfrm>
            <a:off x="10807666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BDBF3E11-5A85-52CC-4819-1D8792D93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ED24A4-2A45-A636-608F-4A15E62D490F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991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5;p7">
            <a:extLst>
              <a:ext uri="{FF2B5EF4-FFF2-40B4-BE49-F238E27FC236}">
                <a16:creationId xmlns:a16="http://schemas.microsoft.com/office/drawing/2014/main" id="{221AE198-2FE0-3399-D87A-F9E1006ACDB0}"/>
              </a:ext>
            </a:extLst>
          </p:cNvPr>
          <p:cNvSpPr txBox="1"/>
          <p:nvPr/>
        </p:nvSpPr>
        <p:spPr>
          <a:xfrm>
            <a:off x="4076700" y="1651000"/>
            <a:ext cx="4038600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HOẠT ĐỘNG NHÓM</a:t>
            </a:r>
            <a:endParaRPr sz="2800" b="1" kern="0" dirty="0">
              <a:solidFill>
                <a:srgbClr val="C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Google Shape;136;p7">
            <a:extLst>
              <a:ext uri="{FF2B5EF4-FFF2-40B4-BE49-F238E27FC236}">
                <a16:creationId xmlns:a16="http://schemas.microsoft.com/office/drawing/2014/main" id="{FF11FC03-EDD1-0F2A-FBED-58ECE7DE1D24}"/>
              </a:ext>
            </a:extLst>
          </p:cNvPr>
          <p:cNvSpPr/>
          <p:nvPr/>
        </p:nvSpPr>
        <p:spPr>
          <a:xfrm>
            <a:off x="4658408" y="2806700"/>
            <a:ext cx="6593791" cy="1397000"/>
          </a:xfrm>
          <a:prstGeom prst="wedgeRoundRectCallout">
            <a:avLst>
              <a:gd name="adj1" fmla="val -62409"/>
              <a:gd name="adj2" fmla="val 50808"/>
              <a:gd name="adj3" fmla="val 16667"/>
            </a:avLst>
          </a:prstGeom>
          <a:solidFill>
            <a:srgbClr val="FFFFFF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 em đọc bản hướng dẫn có hình ảnh </a:t>
            </a: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ở m</a:t>
            </a:r>
            <a:r>
              <a:rPr lang="en-US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ỗi</a:t>
            </a: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bước (bước 1, 2, 3), sau đó đổi lại.</a:t>
            </a:r>
          </a:p>
        </p:txBody>
      </p:sp>
      <p:pic>
        <p:nvPicPr>
          <p:cNvPr id="4" name="Google Shape;137;p7">
            <a:extLst>
              <a:ext uri="{FF2B5EF4-FFF2-40B4-BE49-F238E27FC236}">
                <a16:creationId xmlns:a16="http://schemas.microsoft.com/office/drawing/2014/main" id="{A0347D9B-6C41-EF7A-D36B-B8279B0931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2590800"/>
            <a:ext cx="2540052" cy="38688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837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chart&#10;&#10;Description automatically generated">
            <a:extLst>
              <a:ext uri="{FF2B5EF4-FFF2-40B4-BE49-F238E27FC236}">
                <a16:creationId xmlns:a16="http://schemas.microsoft.com/office/drawing/2014/main" id="{327D0CB5-69BA-A7D7-3F96-9A17BF03F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25" y="-845574"/>
            <a:ext cx="7448549" cy="770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00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194B52-FFFD-8412-8DC0-C8AEB8A22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1FED5E-54F8-930D-6664-FB562CA83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332"/>
          <a:stretch/>
        </p:blipFill>
        <p:spPr>
          <a:xfrm>
            <a:off x="270930" y="1694148"/>
            <a:ext cx="11650139" cy="3873501"/>
          </a:xfrm>
          <a:prstGeom prst="rect">
            <a:avLst/>
          </a:prstGeom>
        </p:spPr>
      </p:pic>
      <p:sp>
        <p:nvSpPr>
          <p:cNvPr id="2" name="Google Shape;148;p9">
            <a:extLst>
              <a:ext uri="{FF2B5EF4-FFF2-40B4-BE49-F238E27FC236}">
                <a16:creationId xmlns:a16="http://schemas.microsoft.com/office/drawing/2014/main" id="{51ABF2A2-9174-1F32-EB49-AC4BE316AD39}"/>
              </a:ext>
            </a:extLst>
          </p:cNvPr>
          <p:cNvSpPr/>
          <p:nvPr/>
        </p:nvSpPr>
        <p:spPr>
          <a:xfrm>
            <a:off x="732709" y="5567649"/>
            <a:ext cx="2827914" cy="8686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1.1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Cây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giống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Google Shape;149;p9">
            <a:extLst>
              <a:ext uri="{FF2B5EF4-FFF2-40B4-BE49-F238E27FC236}">
                <a16:creationId xmlns:a16="http://schemas.microsoft.com/office/drawing/2014/main" id="{FF3CA81C-CA5A-B172-1DFC-2E5774188C20}"/>
              </a:ext>
            </a:extLst>
          </p:cNvPr>
          <p:cNvSpPr/>
          <p:nvPr/>
        </p:nvSpPr>
        <p:spPr>
          <a:xfrm>
            <a:off x="4165966" y="5567649"/>
            <a:ext cx="2827914" cy="8686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1.2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Phân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bón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Google Shape;150;p9">
            <a:extLst>
              <a:ext uri="{FF2B5EF4-FFF2-40B4-BE49-F238E27FC236}">
                <a16:creationId xmlns:a16="http://schemas.microsoft.com/office/drawing/2014/main" id="{406E0145-5FA1-A91C-DC48-686D7B6C2F28}"/>
              </a:ext>
            </a:extLst>
          </p:cNvPr>
          <p:cNvSpPr/>
          <p:nvPr/>
        </p:nvSpPr>
        <p:spPr>
          <a:xfrm>
            <a:off x="8575040" y="5567649"/>
            <a:ext cx="3201751" cy="8686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1.3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Cuốc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xẻng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cọc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dây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bình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tưới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50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5EDCEF-71F7-AA4A-8F05-158F96A37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21640D8-7806-DC43-C6AD-24630618F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 t="31840" r="981" b="39404"/>
          <a:stretch/>
        </p:blipFill>
        <p:spPr>
          <a:xfrm>
            <a:off x="270930" y="1714499"/>
            <a:ext cx="11650139" cy="4025901"/>
          </a:xfrm>
          <a:prstGeom prst="rect">
            <a:avLst/>
          </a:prstGeom>
        </p:spPr>
      </p:pic>
      <p:sp>
        <p:nvSpPr>
          <p:cNvPr id="16" name="Google Shape;161;p10">
            <a:extLst>
              <a:ext uri="{FF2B5EF4-FFF2-40B4-BE49-F238E27FC236}">
                <a16:creationId xmlns:a16="http://schemas.microsoft.com/office/drawing/2014/main" id="{40BD67DE-C0F8-7900-F0EE-0520165C921C}"/>
              </a:ext>
            </a:extLst>
          </p:cNvPr>
          <p:cNvSpPr/>
          <p:nvPr/>
        </p:nvSpPr>
        <p:spPr>
          <a:xfrm>
            <a:off x="1092590" y="5740400"/>
            <a:ext cx="2761860" cy="868680"/>
          </a:xfrm>
          <a:prstGeom prst="roundRect">
            <a:avLst>
              <a:gd name="adj" fmla="val 9902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2.1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Đặt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cây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thẳng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đứng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giữa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hố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Google Shape;162;p10">
            <a:extLst>
              <a:ext uri="{FF2B5EF4-FFF2-40B4-BE49-F238E27FC236}">
                <a16:creationId xmlns:a16="http://schemas.microsoft.com/office/drawing/2014/main" id="{0E59C384-EC88-4070-6E72-C31B23110926}"/>
              </a:ext>
            </a:extLst>
          </p:cNvPr>
          <p:cNvSpPr/>
          <p:nvPr/>
        </p:nvSpPr>
        <p:spPr>
          <a:xfrm>
            <a:off x="4676110" y="5740400"/>
            <a:ext cx="2661978" cy="8686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2.2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Bón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phân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Google Shape;163;p10">
            <a:extLst>
              <a:ext uri="{FF2B5EF4-FFF2-40B4-BE49-F238E27FC236}">
                <a16:creationId xmlns:a16="http://schemas.microsoft.com/office/drawing/2014/main" id="{F7674552-F5AB-3C4F-004F-E9A712597C93}"/>
              </a:ext>
            </a:extLst>
          </p:cNvPr>
          <p:cNvSpPr/>
          <p:nvPr/>
        </p:nvSpPr>
        <p:spPr>
          <a:xfrm>
            <a:off x="8996091" y="5740400"/>
            <a:ext cx="2548209" cy="868680"/>
          </a:xfrm>
          <a:prstGeom prst="roundRect">
            <a:avLst>
              <a:gd name="adj" fmla="val 9902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2.3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Lấp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đất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nện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đất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cho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chắc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88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spcFirstLastPara="1" wrap="square" lIns="121900" tIns="60933" rIns="121900" bIns="60933" anchor="t" anchorCtr="0">
        <a:spAutoFit/>
      </a:bodyPr>
      <a:lstStyle>
        <a:defPPr algn="ctr">
          <a:buClr>
            <a:srgbClr val="000000"/>
          </a:buClr>
          <a:buFont typeface="Arial"/>
          <a:buNone/>
          <a:defRPr sz="4800" b="1" kern="0" dirty="0">
            <a:solidFill>
              <a:srgbClr val="530E0E"/>
            </a:solidFill>
            <a:cs typeface="Arial"/>
            <a:sym typeface="Arial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29 - Bài đọc 4. Mùa xuân em đi trồng cây</Template>
  <TotalTime>26</TotalTime>
  <Words>529</Words>
  <Application>Microsoft Office PowerPoint</Application>
  <PresentationFormat>Widescreen</PresentationFormat>
  <Paragraphs>49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Calibri</vt:lpstr>
      <vt:lpstr>UTM Avo</vt:lpstr>
      <vt:lpstr>Arial</vt:lpstr>
      <vt:lpstr>Calibri Light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2114120010-CAO THỊ PHƯƠNG VINH</dc:creator>
  <cp:lastModifiedBy>LENOVO</cp:lastModifiedBy>
  <cp:revision>9</cp:revision>
  <dcterms:created xsi:type="dcterms:W3CDTF">2024-02-23T11:06:05Z</dcterms:created>
  <dcterms:modified xsi:type="dcterms:W3CDTF">2026-04-08T07:56:19Z</dcterms:modified>
</cp:coreProperties>
</file>